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67" r:id="rId4"/>
    <p:sldId id="265" r:id="rId5"/>
    <p:sldId id="266" r:id="rId6"/>
    <p:sldId id="257" r:id="rId7"/>
    <p:sldId id="259" r:id="rId8"/>
    <p:sldId id="260" r:id="rId9"/>
    <p:sldId id="261" r:id="rId10"/>
    <p:sldId id="262" r:id="rId11"/>
    <p:sldId id="263" r:id="rId12"/>
    <p:sldId id="264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6AC2C-46F5-4274-AB6D-6025A6800814}" type="datetimeFigureOut">
              <a:rPr lang="es-ES" smtClean="0"/>
              <a:t>25/10/2017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B814E-F3DC-49D1-A940-E346181054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4446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Insertar pedazo de pastel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468F7-4259-4B33-8B3C-C6C3BADBD679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8903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e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89213" y="2728688"/>
            <a:ext cx="8915399" cy="1947095"/>
          </a:xfrm>
        </p:spPr>
        <p:txBody>
          <a:bodyPr>
            <a:normAutofit fontScale="90000"/>
          </a:bodyPr>
          <a:lstStyle/>
          <a:p>
            <a:r>
              <a:rPr lang="es-419" dirty="0" smtClean="0">
                <a:latin typeface="Arial Black" panose="020B0A04020102020204" pitchFamily="34" charset="0"/>
              </a:rPr>
              <a:t>PSICOPATOLOGIA SOCIAL EN DESASTRES</a:t>
            </a:r>
            <a:endParaRPr lang="es-ES" dirty="0">
              <a:latin typeface="Arial Black" panose="020B0A040201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s-419" dirty="0" smtClean="0"/>
              <a:t>Dr. Raul Gavilanes Ríos</a:t>
            </a:r>
          </a:p>
          <a:p>
            <a:r>
              <a:rPr lang="es-419" dirty="0" smtClean="0"/>
              <a:t>Psicologo Clinico</a:t>
            </a:r>
          </a:p>
          <a:p>
            <a:r>
              <a:rPr lang="es-419" dirty="0" smtClean="0"/>
              <a:t>Terapeuta Grupal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85099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3315" y="116110"/>
            <a:ext cx="9661298" cy="769260"/>
          </a:xfrm>
        </p:spPr>
        <p:txBody>
          <a:bodyPr>
            <a:normAutofit/>
          </a:bodyPr>
          <a:lstStyle/>
          <a:p>
            <a:r>
              <a:rPr lang="es-EC" sz="3200" dirty="0">
                <a:latin typeface="Arial Black" panose="020B0A04020102020204" pitchFamily="34" charset="0"/>
              </a:rPr>
              <a:t>SOBRE LOS RIESGOS DE LA COMUNIDAD</a:t>
            </a:r>
            <a:endParaRPr lang="es-ES" sz="3200" dirty="0"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17600" y="711201"/>
            <a:ext cx="10972800" cy="5965370"/>
          </a:xfrm>
        </p:spPr>
        <p:txBody>
          <a:bodyPr>
            <a:noAutofit/>
          </a:bodyPr>
          <a:lstStyle/>
          <a:p>
            <a:pPr lvl="0"/>
            <a:r>
              <a:rPr lang="es-EC" sz="2000" b="1" dirty="0"/>
              <a:t>Hacinamiento, tiempos de ocio, desocupación y premisas orientadas a la búsqueda de apoyo externo, generan un importante descuido en habilidades de emprendimiento y </a:t>
            </a:r>
            <a:r>
              <a:rPr lang="es-EC" sz="2000" b="1" dirty="0" smtClean="0"/>
              <a:t>crecimiento post traumático.</a:t>
            </a:r>
            <a:endParaRPr lang="es-ES" sz="2000" b="1" dirty="0"/>
          </a:p>
          <a:p>
            <a:pPr lvl="0"/>
            <a:r>
              <a:rPr lang="es-EC" sz="2000" b="1" dirty="0"/>
              <a:t>A pesar de las </a:t>
            </a:r>
            <a:r>
              <a:rPr lang="es-EC" sz="2000" b="1" dirty="0" smtClean="0"/>
              <a:t>normas </a:t>
            </a:r>
            <a:r>
              <a:rPr lang="es-EC" sz="2000" b="1" dirty="0"/>
              <a:t>de </a:t>
            </a:r>
            <a:r>
              <a:rPr lang="es-EC" sz="2000" b="1" dirty="0" smtClean="0"/>
              <a:t>convivencia que se implanten, </a:t>
            </a:r>
            <a:r>
              <a:rPr lang="es-EC" sz="2000" b="1" dirty="0"/>
              <a:t>existen personas que </a:t>
            </a:r>
            <a:r>
              <a:rPr lang="es-EC" sz="2000" b="1" dirty="0" smtClean="0"/>
              <a:t>caen </a:t>
            </a:r>
            <a:r>
              <a:rPr lang="es-EC" sz="2000" b="1" dirty="0"/>
              <a:t>en delitos de robo, atentados a la moral, abuso sexual, consumo de sustancias, agresión verbal y física.</a:t>
            </a:r>
            <a:endParaRPr lang="es-ES" sz="2000" b="1" dirty="0"/>
          </a:p>
          <a:p>
            <a:pPr lvl="0"/>
            <a:r>
              <a:rPr lang="es-EC" sz="2000" b="1" dirty="0"/>
              <a:t>Existe población con antecedentes previos de temas de patologías mentales o conflictos de personalidad que se encuentran como un foco sensible y que genera malestar al resto de la población.</a:t>
            </a:r>
            <a:endParaRPr lang="es-ES" sz="2000" b="1" dirty="0"/>
          </a:p>
          <a:p>
            <a:r>
              <a:rPr lang="es-EC" sz="2000" b="1" dirty="0"/>
              <a:t>La población adolescente y juvenil se puede </a:t>
            </a:r>
            <a:r>
              <a:rPr lang="es-EC" sz="2000" b="1" dirty="0" smtClean="0"/>
              <a:t>convertir </a:t>
            </a:r>
            <a:r>
              <a:rPr lang="es-EC" sz="2000" b="1" dirty="0"/>
              <a:t>en un problema con reacciones vinculadas a la delincuencia, la agresividad y promiscuidad.</a:t>
            </a:r>
            <a:endParaRPr lang="es-ES" sz="2000" b="1" dirty="0"/>
          </a:p>
          <a:p>
            <a:pPr lvl="0"/>
            <a:r>
              <a:rPr lang="es-EC" sz="2000" b="1" dirty="0" smtClean="0"/>
              <a:t>La </a:t>
            </a:r>
            <a:r>
              <a:rPr lang="es-EC" sz="2000" b="1" dirty="0"/>
              <a:t>diversidad de situación forma subgrupos y </a:t>
            </a:r>
            <a:r>
              <a:rPr lang="es-EC" sz="2000" b="1" dirty="0" smtClean="0"/>
              <a:t>se pueden sentir </a:t>
            </a:r>
            <a:r>
              <a:rPr lang="es-EC" sz="2000" b="1" dirty="0"/>
              <a:t>conatos de antagonismo, lo que en sí se teme sea tan complejo como el desastre mismo.</a:t>
            </a:r>
            <a:endParaRPr lang="es-ES" sz="2000" b="1" dirty="0"/>
          </a:p>
          <a:p>
            <a:pPr lvl="0"/>
            <a:r>
              <a:rPr lang="es-EC" sz="2000" b="1" dirty="0"/>
              <a:t>Presencia de población con bajo nivel formativo y </a:t>
            </a:r>
            <a:r>
              <a:rPr lang="es-EC" sz="2000" b="1" dirty="0" smtClean="0"/>
              <a:t>temperamentos fuertes, </a:t>
            </a:r>
            <a:r>
              <a:rPr lang="es-EC" sz="2000" b="1" dirty="0"/>
              <a:t>vuelve agreste el trabajo en algunos alberges y refugios</a:t>
            </a:r>
            <a:r>
              <a:rPr lang="es-EC" sz="2000" b="1" dirty="0" smtClean="0"/>
              <a:t>.</a:t>
            </a:r>
          </a:p>
          <a:p>
            <a:pPr lvl="0"/>
            <a:r>
              <a:rPr lang="es-EC" sz="2000" b="1" dirty="0" smtClean="0"/>
              <a:t>Un factor que destaca es la necesidad de trascender la etapa de contingencia y reconstrucción, con la de convivencia y emprendimiento.</a:t>
            </a:r>
            <a:endParaRPr lang="es-ES" sz="2000" b="1" dirty="0"/>
          </a:p>
          <a:p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1051764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8115" y="159652"/>
            <a:ext cx="9661298" cy="769260"/>
          </a:xfrm>
        </p:spPr>
        <p:txBody>
          <a:bodyPr>
            <a:normAutofit fontScale="90000"/>
          </a:bodyPr>
          <a:lstStyle/>
          <a:p>
            <a:r>
              <a:rPr lang="es-EC" sz="3200" dirty="0">
                <a:latin typeface="Arial Black" panose="020B0A04020102020204" pitchFamily="34" charset="0"/>
              </a:rPr>
              <a:t>SOBRE LOS RIESGO MEDICOS Y SICOLOGICOS</a:t>
            </a:r>
            <a:endParaRPr lang="es-ES" sz="3200" dirty="0"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27198" y="928912"/>
            <a:ext cx="10348687" cy="5660573"/>
          </a:xfrm>
        </p:spPr>
        <p:txBody>
          <a:bodyPr>
            <a:noAutofit/>
          </a:bodyPr>
          <a:lstStyle/>
          <a:p>
            <a:pPr lvl="0"/>
            <a:r>
              <a:rPr lang="es-EC" sz="2000" b="1" dirty="0" smtClean="0"/>
              <a:t>Entre </a:t>
            </a:r>
            <a:r>
              <a:rPr lang="es-EC" sz="2000" b="1" dirty="0"/>
              <a:t>las afectaciones de mayor frecuencia están: vías respiratorias, problemas digestivos, heridas y contusiones. Pero lo que mayor trabajo genera son los grupos de personas con enfermedades crónicas o especiales previas.</a:t>
            </a:r>
            <a:endParaRPr lang="es-ES" sz="2000" b="1" dirty="0"/>
          </a:p>
          <a:p>
            <a:pPr lvl="0"/>
            <a:r>
              <a:rPr lang="es-EC" sz="2000" b="1" dirty="0"/>
              <a:t>En el campo psicológico la </a:t>
            </a:r>
            <a:r>
              <a:rPr lang="es-EC" sz="2000" b="1" dirty="0" smtClean="0"/>
              <a:t>atención </a:t>
            </a:r>
            <a:r>
              <a:rPr lang="es-EC" sz="2000" b="1" dirty="0"/>
              <a:t>mayormente </a:t>
            </a:r>
            <a:r>
              <a:rPr lang="es-EC" sz="2000" b="1" dirty="0" smtClean="0"/>
              <a:t>se concentrada </a:t>
            </a:r>
            <a:r>
              <a:rPr lang="es-EC" sz="2000" b="1" dirty="0"/>
              <a:t>en los niños, ancianos  y en mujeres.</a:t>
            </a:r>
            <a:endParaRPr lang="es-ES" sz="2000" b="1" dirty="0"/>
          </a:p>
          <a:p>
            <a:pPr lvl="0"/>
            <a:r>
              <a:rPr lang="es-EC" sz="2000" b="1" dirty="0" smtClean="0"/>
              <a:t>El </a:t>
            </a:r>
            <a:r>
              <a:rPr lang="es-EC" sz="2000" b="1" dirty="0"/>
              <a:t>trabajo psicológico se ve limitado por una mayor importancia que </a:t>
            </a:r>
            <a:r>
              <a:rPr lang="es-EC" sz="2000" b="1" dirty="0" smtClean="0"/>
              <a:t>se da </a:t>
            </a:r>
            <a:r>
              <a:rPr lang="es-EC" sz="2000" b="1" dirty="0"/>
              <a:t>a los beneficios y ayudas económicas.</a:t>
            </a:r>
            <a:endParaRPr lang="es-ES" sz="2000" b="1" dirty="0"/>
          </a:p>
          <a:p>
            <a:pPr lvl="0"/>
            <a:r>
              <a:rPr lang="es-EC" sz="2000" b="1" dirty="0"/>
              <a:t>Existen varias organización </a:t>
            </a:r>
            <a:r>
              <a:rPr lang="es-EC" sz="2000" b="1" dirty="0" smtClean="0"/>
              <a:t>que apoyan </a:t>
            </a:r>
            <a:r>
              <a:rPr lang="es-EC" sz="2000" b="1" dirty="0"/>
              <a:t>en el área psicológica, pero </a:t>
            </a:r>
            <a:r>
              <a:rPr lang="es-EC" sz="2000" b="1" dirty="0" smtClean="0"/>
              <a:t>sin un </a:t>
            </a:r>
            <a:r>
              <a:rPr lang="es-EC" sz="2000" b="1" dirty="0"/>
              <a:t>trabajo organizado en este importante campo, </a:t>
            </a:r>
            <a:r>
              <a:rPr lang="es-EC" sz="2000" b="1" dirty="0" smtClean="0"/>
              <a:t>puede ser dificultoso, de hecho pueden existir  </a:t>
            </a:r>
            <a:r>
              <a:rPr lang="es-EC" sz="2000" b="1" dirty="0"/>
              <a:t>intervenciones profesionales especializadas y también no profesionales, lo que genera división en la respuesta favorable de la población frente a este tipo de ayuda.</a:t>
            </a:r>
            <a:endParaRPr lang="es-ES" sz="2000" b="1" dirty="0"/>
          </a:p>
          <a:p>
            <a:pPr lvl="0"/>
            <a:r>
              <a:rPr lang="es-EC" sz="2000" b="1" dirty="0"/>
              <a:t>En el apoyo psicológico no profesional </a:t>
            </a:r>
            <a:r>
              <a:rPr lang="es-EC" sz="2000" b="1" dirty="0" smtClean="0"/>
              <a:t>se pueden ver: </a:t>
            </a:r>
            <a:r>
              <a:rPr lang="es-EC" sz="2000" b="1" dirty="0"/>
              <a:t>estudiantes, voluntarios de organismos de socorro, </a:t>
            </a:r>
            <a:r>
              <a:rPr lang="es-EC" sz="2000" b="1" dirty="0" err="1"/>
              <a:t>ONGs</a:t>
            </a:r>
            <a:r>
              <a:rPr lang="es-EC" sz="2000" b="1" dirty="0"/>
              <a:t>, grupos religiosos y docentes, todos cargados de una enorme voluntad y sensibilidad de apoyo, pero con </a:t>
            </a:r>
            <a:r>
              <a:rPr lang="es-EC" sz="2000" b="1" dirty="0" smtClean="0"/>
              <a:t>resultados limitados y </a:t>
            </a:r>
            <a:r>
              <a:rPr lang="es-EC" sz="2000" b="1" dirty="0"/>
              <a:t>de poco impacto.</a:t>
            </a:r>
            <a:endParaRPr lang="es-ES" sz="2000" b="1" dirty="0"/>
          </a:p>
          <a:p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3192762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383649" y="266854"/>
            <a:ext cx="52256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CRISIS - ESTRES</a:t>
            </a:r>
            <a:endParaRPr lang="es-EC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813775" y="1764406"/>
            <a:ext cx="2173310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chemeClr val="bg1"/>
                </a:solidFill>
              </a:rPr>
              <a:t>PRESION</a:t>
            </a:r>
            <a:endParaRPr lang="es-EC" sz="2800" b="1" dirty="0">
              <a:solidFill>
                <a:schemeClr val="bg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587436" y="3851650"/>
            <a:ext cx="2399649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chemeClr val="bg1"/>
                </a:solidFill>
              </a:rPr>
              <a:t>FRICCION</a:t>
            </a:r>
            <a:endParaRPr lang="es-EC" sz="2800" b="1" dirty="0">
              <a:solidFill>
                <a:schemeClr val="bg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774351" y="5664557"/>
            <a:ext cx="3025505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chemeClr val="bg1"/>
                </a:solidFill>
              </a:rPr>
              <a:t>COMPRESION</a:t>
            </a:r>
            <a:endParaRPr lang="es-EC" sz="2800" b="1" dirty="0">
              <a:solidFill>
                <a:schemeClr val="bg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766124" y="1835027"/>
            <a:ext cx="2926724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CONMIGO MISMO</a:t>
            </a:r>
            <a:endParaRPr lang="es-EC" b="1" dirty="0">
              <a:solidFill>
                <a:schemeClr val="bg1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141076" y="3732167"/>
            <a:ext cx="2926724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CON OTRO</a:t>
            </a:r>
            <a:endParaRPr lang="es-EC" b="1" dirty="0">
              <a:solidFill>
                <a:schemeClr val="bg1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6846194" y="5479891"/>
            <a:ext cx="2926724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CON EL SISTEMA</a:t>
            </a:r>
            <a:endParaRPr lang="es-EC" b="1" dirty="0">
              <a:solidFill>
                <a:schemeClr val="bg1"/>
              </a:solidFill>
            </a:endParaRPr>
          </a:p>
        </p:txBody>
      </p:sp>
      <p:pic>
        <p:nvPicPr>
          <p:cNvPr id="2064" name="Picture 16" descr="http://img.directindustry.es/images_di/photo-g/cadena-transmision-potencia-17760-24579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190" y="3408884"/>
            <a:ext cx="1678934" cy="14923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ttp://runrun.es/wp-content/uploads/2013/05/olladepres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041" y="1285176"/>
            <a:ext cx="1798219" cy="18701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www.solubackup.com/images/solubackup-compres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878" y="5065323"/>
            <a:ext cx="1802973" cy="15678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https://encrypted-tbn1.gstatic.com/images?q=tbn:ANd9GcRxgSB2_zIZS2aws3yppcoksbp7QM4MuckZcQGQPn0lEEiwIDqrV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81"/>
          <a:stretch/>
        </p:blipFill>
        <p:spPr bwMode="auto">
          <a:xfrm>
            <a:off x="7847932" y="1234753"/>
            <a:ext cx="1924986" cy="15844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4" descr="http://3.bp.blogspot.com/-H3Mtuvpjp2I/T8GRBy5bQII/AAAAAAAABcY/gqRIRFfuRnw/s1600/sapo%2Bpensativo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636" y="4953039"/>
            <a:ext cx="1318821" cy="153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6" descr="http://cdn.playbuzz.com/cdn/7e467b4a-df95-4877-8ee9-1ec2980b40a2/36ebafee-29be-4d8b-9f02-21fff056db9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042" y="3120879"/>
            <a:ext cx="1684877" cy="16848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25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46788" y="5072061"/>
            <a:ext cx="6781800" cy="1042986"/>
          </a:xfrm>
          <a:solidFill>
            <a:srgbClr val="FFFF65"/>
          </a:solidFill>
          <a:ln w="76200"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s-EC" b="1" dirty="0" smtClean="0">
                <a:solidFill>
                  <a:srgbClr val="FF0000"/>
                </a:solidFill>
              </a:rPr>
              <a:t>GRACIAS POR SER COMPAÑEROS EN ESTE CRECIMIENTO</a:t>
            </a:r>
            <a:endParaRPr lang="es-EC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Raul Gavilanes\AppData\Local\Microsoft\Windows\Temporary Internet Files\Content.IE5\G50UZSDN\Bandrra_del_Ecuador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950" y="542945"/>
            <a:ext cx="5197078" cy="434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91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30401" y="406400"/>
            <a:ext cx="10087428" cy="1280890"/>
          </a:xfrm>
        </p:spPr>
        <p:txBody>
          <a:bodyPr/>
          <a:lstStyle/>
          <a:p>
            <a:pPr algn="ctr"/>
            <a:r>
              <a:rPr lang="es-419" dirty="0" smtClean="0">
                <a:latin typeface="Arial Black" panose="020B0A04020102020204" pitchFamily="34" charset="0"/>
              </a:rPr>
              <a:t>CONCEPTOS DE SICOPATOLOGIA SOCIAL EN GENERAL</a:t>
            </a:r>
            <a:endParaRPr lang="es-ES" dirty="0"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30400" y="2061029"/>
            <a:ext cx="9574212" cy="4430764"/>
          </a:xfrm>
        </p:spPr>
        <p:txBody>
          <a:bodyPr>
            <a:noAutofit/>
          </a:bodyPr>
          <a:lstStyle/>
          <a:p>
            <a:r>
              <a:rPr lang="es-ES" sz="2400" b="1" dirty="0"/>
              <a:t>Es el estudio de las enfermedades </a:t>
            </a:r>
            <a:r>
              <a:rPr lang="es-ES" sz="2400" b="1" dirty="0" smtClean="0"/>
              <a:t>sociales, las conducta  no funcionales y antisociales, de los individuos en un conglomerado.</a:t>
            </a:r>
          </a:p>
          <a:p>
            <a:r>
              <a:rPr lang="es-419" sz="2400" b="1" dirty="0" smtClean="0"/>
              <a:t>Los Factores de estudio se centran en: Lo Social, familiar, ambiental, individual y laboral.</a:t>
            </a:r>
          </a:p>
          <a:p>
            <a:r>
              <a:rPr lang="es-ES" sz="2400" b="1" dirty="0"/>
              <a:t>Conductas de riesgo y factores de </a:t>
            </a:r>
            <a:r>
              <a:rPr lang="es-ES" sz="2400" b="1" dirty="0" smtClean="0"/>
              <a:t>Protección: Son todas las  conductas </a:t>
            </a:r>
            <a:r>
              <a:rPr lang="es-ES" sz="2400" b="1" dirty="0"/>
              <a:t>que </a:t>
            </a:r>
            <a:r>
              <a:rPr lang="es-ES" sz="2400" b="1" dirty="0" smtClean="0"/>
              <a:t>vayan </a:t>
            </a:r>
            <a:r>
              <a:rPr lang="es-ES" sz="2400" b="1" dirty="0"/>
              <a:t>en contra </a:t>
            </a:r>
            <a:r>
              <a:rPr lang="es-ES" sz="2400" b="1" dirty="0" smtClean="0"/>
              <a:t>o a favor de </a:t>
            </a:r>
            <a:r>
              <a:rPr lang="es-ES" sz="2400" b="1" dirty="0"/>
              <a:t>la integridad física, mental, emocional o espiritual y que puede atentar </a:t>
            </a:r>
            <a:r>
              <a:rPr lang="es-ES" sz="2400" b="1" dirty="0" smtClean="0"/>
              <a:t>o no contra la vida o la calidad de la misma, de las personas y los conglomerados</a:t>
            </a:r>
          </a:p>
          <a:p>
            <a:pPr marL="0" indent="0">
              <a:buNone/>
            </a:pP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2773692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8216435"/>
              </p:ext>
            </p:extLst>
          </p:nvPr>
        </p:nvGraphicFramePr>
        <p:xfrm>
          <a:off x="9007034" y="276287"/>
          <a:ext cx="1205368" cy="1745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Imagen" r:id="rId4" imgW="3467160" imgH="5018040" progId="">
                  <p:embed/>
                </p:oleObj>
              </mc:Choice>
              <mc:Fallback>
                <p:oleObj name="Imagen" r:id="rId4" imgW="3467160" imgH="50180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7034" y="276287"/>
                        <a:ext cx="1205368" cy="174528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094266" y="879928"/>
            <a:ext cx="6500858" cy="1037977"/>
          </a:xfrm>
          <a:solidFill>
            <a:srgbClr val="FFFF65"/>
          </a:solidFill>
        </p:spPr>
        <p:txBody>
          <a:bodyPr>
            <a:normAutofit/>
          </a:bodyPr>
          <a:lstStyle/>
          <a:p>
            <a:pPr algn="ctr"/>
            <a:r>
              <a:rPr lang="es-ES" sz="4800" b="1" dirty="0">
                <a:solidFill>
                  <a:srgbClr val="FF0000"/>
                </a:solidFill>
              </a:rPr>
              <a:t>CALIDAD DE VIDA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652216" y="2852219"/>
            <a:ext cx="7358115" cy="2872341"/>
          </a:xfrm>
          <a:blipFill>
            <a:blip r:embed="rId6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l"/>
            <a:r>
              <a:rPr lang="es-E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las </a:t>
            </a:r>
            <a:r>
              <a:rPr lang="es-E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Teorías del Caos </a:t>
            </a:r>
            <a:r>
              <a:rPr lang="es-E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es:</a:t>
            </a:r>
          </a:p>
          <a:p>
            <a:pPr algn="ctr"/>
            <a:r>
              <a:rPr lang="es-ES" sz="4000" b="1" dirty="0">
                <a:solidFill>
                  <a:srgbClr val="4133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s-ES" sz="4000" b="1" i="1" dirty="0">
                <a:solidFill>
                  <a:srgbClr val="4133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desorden armónico que el SER encuentra en un sistema</a:t>
            </a:r>
            <a:r>
              <a:rPr lang="es-ES" sz="4000" b="1" dirty="0">
                <a:solidFill>
                  <a:srgbClr val="4133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631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0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33443" y="476673"/>
            <a:ext cx="7125113" cy="924475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es-EC" b="1" dirty="0" smtClean="0">
                <a:solidFill>
                  <a:srgbClr val="FF0000"/>
                </a:solidFill>
              </a:rPr>
              <a:t>EXISTE EL CAOS?</a:t>
            </a:r>
            <a:endParaRPr lang="es-EC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Raul Gavilanes\AppData\Local\Microsoft\Windows\Temporary Internet Files\Content.IE5\116ZUW2C\big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9" y="1700808"/>
            <a:ext cx="3537430" cy="220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aul Gavilanes\AppData\Local\Microsoft\Windows\Temporary Internet Files\Content.IE5\G50UZSDN\Terremoto-Ecuador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1700808"/>
            <a:ext cx="3923928" cy="220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Raul Gavilanes\AppData\Local\Microsoft\Windows\Temporary Internet Files\Content.IE5\116ZUW2C\terremoto-1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881" y="4293097"/>
            <a:ext cx="3636078" cy="228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Raul Gavilanes\AppData\Local\Microsoft\Windows\Temporary Internet Files\Content.IE5\116ZUW2C\SDC16883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146" y="4293096"/>
            <a:ext cx="3833807" cy="228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73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67609" y="116633"/>
            <a:ext cx="7125113" cy="924475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es-EC" b="1" dirty="0" smtClean="0">
                <a:solidFill>
                  <a:srgbClr val="FF0000"/>
                </a:solidFill>
              </a:rPr>
              <a:t>EXISTE LA ARMONIA?</a:t>
            </a:r>
            <a:endParaRPr lang="es-EC" b="1" dirty="0">
              <a:solidFill>
                <a:srgbClr val="FF0000"/>
              </a:solidFill>
            </a:endParaRPr>
          </a:p>
        </p:txBody>
      </p:sp>
      <p:pic>
        <p:nvPicPr>
          <p:cNvPr id="3076" name="Picture 4" descr="C:\Users\Raul Gavilanes\AppData\Local\Microsoft\Windows\Temporary Internet Files\Content.IE5\BICRV0HD\solidaridad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3823439"/>
            <a:ext cx="3888432" cy="29163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Raul Gavilanes\AppData\Local\Microsoft\Windows\Temporary Internet Files\Content.IE5\G50UZSDN\4942845045_13ae96aa63_z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718" y="4005064"/>
            <a:ext cx="3866770" cy="26342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Raul Gavilanes\AppData\Local\Microsoft\Windows\Temporary Internet Files\Content.IE5\BICRV0HD\entrega_ayuda_de_peru_5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096" y="1202627"/>
            <a:ext cx="3851920" cy="25653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Raul Gavilanes\AppData\Local\Microsoft\Windows\Temporary Internet Files\Content.IE5\G50UZSDN\terremoto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1467272"/>
            <a:ext cx="4056112" cy="22181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28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3315" y="522512"/>
            <a:ext cx="9661298" cy="1280890"/>
          </a:xfrm>
        </p:spPr>
        <p:txBody>
          <a:bodyPr>
            <a:noAutofit/>
          </a:bodyPr>
          <a:lstStyle/>
          <a:p>
            <a:r>
              <a:rPr lang="es-419" sz="4000" dirty="0" smtClean="0">
                <a:latin typeface="Arial Black" panose="020B0A04020102020204" pitchFamily="34" charset="0"/>
              </a:rPr>
              <a:t>INFORME SOBRE ZONA CERO, MANABI, MAYO 2016</a:t>
            </a:r>
            <a:endParaRPr lang="es-ES" sz="4000" dirty="0"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67545" y="2133599"/>
            <a:ext cx="10522857" cy="4194629"/>
          </a:xfrm>
        </p:spPr>
        <p:txBody>
          <a:bodyPr>
            <a:noAutofit/>
          </a:bodyPr>
          <a:lstStyle/>
          <a:p>
            <a:r>
              <a:rPr lang="es-EC" sz="2800" dirty="0">
                <a:latin typeface="Arial Black" panose="020B0A04020102020204" pitchFamily="34" charset="0"/>
              </a:rPr>
              <a:t>SOBRE LOS RESPONSABLES Y VOLUNTARIOS DE LOS ALBERGES.</a:t>
            </a:r>
            <a:endParaRPr lang="es-ES" sz="2800" dirty="0">
              <a:latin typeface="Arial Black" panose="020B0A04020102020204" pitchFamily="34" charset="0"/>
            </a:endParaRPr>
          </a:p>
          <a:p>
            <a:r>
              <a:rPr lang="es-EC" sz="2800" dirty="0">
                <a:latin typeface="Arial Black" panose="020B0A04020102020204" pitchFamily="34" charset="0"/>
              </a:rPr>
              <a:t>SOBRE LOS TIPOS DE POBLACIÓN EN LOS ALBERGES Y REFUGIOS.</a:t>
            </a:r>
            <a:endParaRPr lang="es-ES" sz="2800" dirty="0">
              <a:latin typeface="Arial Black" panose="020B0A04020102020204" pitchFamily="34" charset="0"/>
            </a:endParaRPr>
          </a:p>
          <a:p>
            <a:r>
              <a:rPr lang="es-EC" sz="2800" dirty="0">
                <a:latin typeface="Arial Black" panose="020B0A04020102020204" pitchFamily="34" charset="0"/>
              </a:rPr>
              <a:t>SOBRE LOS FACTORES DE RIESGO DE LAS FAMILIAS</a:t>
            </a:r>
            <a:endParaRPr lang="es-ES" sz="2800" dirty="0">
              <a:latin typeface="Arial Black" panose="020B0A04020102020204" pitchFamily="34" charset="0"/>
            </a:endParaRPr>
          </a:p>
          <a:p>
            <a:r>
              <a:rPr lang="es-EC" sz="2800" dirty="0">
                <a:latin typeface="Arial Black" panose="020B0A04020102020204" pitchFamily="34" charset="0"/>
              </a:rPr>
              <a:t>SOBRE LOS RIESGOS DE LA COMUNIDAD</a:t>
            </a:r>
            <a:endParaRPr lang="es-ES" sz="2800" dirty="0">
              <a:latin typeface="Arial Black" panose="020B0A04020102020204" pitchFamily="34" charset="0"/>
            </a:endParaRPr>
          </a:p>
          <a:p>
            <a:r>
              <a:rPr lang="es-EC" sz="2800" dirty="0">
                <a:latin typeface="Arial Black" panose="020B0A04020102020204" pitchFamily="34" charset="0"/>
              </a:rPr>
              <a:t>SOBRE LOS RIESGO MEDICOS Y SICOLOGICOS</a:t>
            </a:r>
            <a:endParaRPr lang="es-ES" sz="2800" dirty="0">
              <a:latin typeface="Arial Black" panose="020B0A04020102020204" pitchFamily="34" charset="0"/>
            </a:endParaRPr>
          </a:p>
          <a:p>
            <a:endParaRPr lang="es-ES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688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29026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s-EC" dirty="0">
                <a:latin typeface="Arial Black" panose="020B0A04020102020204" pitchFamily="34" charset="0"/>
              </a:rPr>
              <a:t>SOBRE LOS RESPONSABLES Y VOLUNTARIOS DE LOS </a:t>
            </a:r>
            <a:r>
              <a:rPr lang="es-EC" dirty="0" smtClean="0">
                <a:latin typeface="Arial Black" panose="020B0A04020102020204" pitchFamily="34" charset="0"/>
              </a:rPr>
              <a:t>ALBERGES</a:t>
            </a:r>
            <a:r>
              <a:rPr lang="es-ES" dirty="0">
                <a:latin typeface="Arial Black" panose="020B0A04020102020204" pitchFamily="34" charset="0"/>
              </a:rPr>
              <a:t/>
            </a:r>
            <a:br>
              <a:rPr lang="es-ES" dirty="0">
                <a:latin typeface="Arial Black" panose="020B0A04020102020204" pitchFamily="34" charset="0"/>
              </a:rPr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07886" y="1146629"/>
            <a:ext cx="10595428" cy="5457371"/>
          </a:xfrm>
        </p:spPr>
        <p:txBody>
          <a:bodyPr>
            <a:noAutofit/>
          </a:bodyPr>
          <a:lstStyle/>
          <a:p>
            <a:pPr lvl="0"/>
            <a:r>
              <a:rPr lang="es-EC" sz="2000" b="1" dirty="0" smtClean="0"/>
              <a:t>Se depende de factores previos en cuanto planes contingentes sobre desastres</a:t>
            </a:r>
          </a:p>
          <a:p>
            <a:pPr lvl="0"/>
            <a:r>
              <a:rPr lang="es-EC" sz="2000" b="1" dirty="0" smtClean="0"/>
              <a:t>Las </a:t>
            </a:r>
            <a:r>
              <a:rPr lang="es-EC" sz="2000" b="1" dirty="0"/>
              <a:t>evidencias de desgaste emocional y físico en los funcionarios públicos es manifiesta y alta, con variada sintomatología, que va desde lo psicológico, físico, económico y familiar.</a:t>
            </a:r>
            <a:endParaRPr lang="es-ES" sz="2000" b="1" dirty="0"/>
          </a:p>
          <a:p>
            <a:pPr lvl="0"/>
            <a:r>
              <a:rPr lang="es-EC" sz="2000" b="1" dirty="0"/>
              <a:t>Entre las frustraciones más relevantes de la situación de los mencionados están las secuelas socio-económicas en la población en general, el desempleo, la muerte o la perdida de bienes de allegados y familiares, etc.</a:t>
            </a:r>
            <a:endParaRPr lang="es-ES" sz="2000" b="1" dirty="0"/>
          </a:p>
          <a:p>
            <a:pPr lvl="0"/>
            <a:r>
              <a:rPr lang="es-EC" sz="2000" b="1" dirty="0"/>
              <a:t>Dentro de este grupo pesan también presiones y descargas emocionales de personas alteradas por el evento, así como la presión por parte de la opinión pública.</a:t>
            </a:r>
            <a:endParaRPr lang="es-ES" sz="2000" b="1" dirty="0"/>
          </a:p>
          <a:p>
            <a:pPr lvl="0"/>
            <a:r>
              <a:rPr lang="es-EC" sz="2000" b="1" dirty="0"/>
              <a:t>Un factor de complicación resulto ser en cierta medida la cantidad excesiva de voluntarios sin preparación y formación adecuada que resultan ser más un problema que una solución. En muchos casos terminan siendo un damnificado más y en otros casos brindan apoyo no técnico y generan alteraciones en la población, alentándolos de un modo desordenado y ofreciendo cosas y soluciones sin contexto técnico y real.</a:t>
            </a:r>
            <a:endParaRPr lang="es-ES" sz="2000" b="1" dirty="0"/>
          </a:p>
          <a:p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3248889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29026"/>
            <a:ext cx="8911687" cy="1280890"/>
          </a:xfrm>
        </p:spPr>
        <p:txBody>
          <a:bodyPr>
            <a:normAutofit/>
          </a:bodyPr>
          <a:lstStyle/>
          <a:p>
            <a:r>
              <a:rPr lang="es-EC" sz="3200" dirty="0">
                <a:latin typeface="Arial Black" panose="020B0A04020102020204" pitchFamily="34" charset="0"/>
              </a:rPr>
              <a:t>SOBRE LOS TIPOS DE POBLACIÓN EN LOS ALBERGES Y REFUGIOS</a:t>
            </a:r>
            <a:endParaRPr lang="es-ES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43314" y="1146629"/>
            <a:ext cx="10160000" cy="5457371"/>
          </a:xfrm>
        </p:spPr>
        <p:txBody>
          <a:bodyPr>
            <a:noAutofit/>
          </a:bodyPr>
          <a:lstStyle/>
          <a:p>
            <a:pPr lvl="0"/>
            <a:r>
              <a:rPr lang="es-EC" b="1" dirty="0" smtClean="0"/>
              <a:t>Se generan </a:t>
            </a:r>
            <a:r>
              <a:rPr lang="es-EC" b="1" dirty="0"/>
              <a:t>alberges constituidos previa planifica y otros que </a:t>
            </a:r>
            <a:r>
              <a:rPr lang="es-EC" b="1" dirty="0" smtClean="0"/>
              <a:t>resultan </a:t>
            </a:r>
            <a:r>
              <a:rPr lang="es-EC" b="1" dirty="0"/>
              <a:t>de factores circunstanciales.</a:t>
            </a:r>
            <a:endParaRPr lang="es-ES" b="1" dirty="0"/>
          </a:p>
          <a:p>
            <a:pPr lvl="0"/>
            <a:r>
              <a:rPr lang="es-EC" b="1" dirty="0"/>
              <a:t>Los sistemas de organización de los refugios es de menor cobertura que los alberges.</a:t>
            </a:r>
            <a:endParaRPr lang="es-ES" b="1" dirty="0"/>
          </a:p>
          <a:p>
            <a:pPr lvl="0"/>
            <a:r>
              <a:rPr lang="es-EC" b="1" dirty="0"/>
              <a:t>Existen refugios cuyos grupos poblacionales son homogéneos y tienen relación directa con necesidades desprendidas del evento catastrófico y se manejan bien.</a:t>
            </a:r>
            <a:endParaRPr lang="es-ES" b="1" dirty="0"/>
          </a:p>
          <a:p>
            <a:pPr lvl="0"/>
            <a:r>
              <a:rPr lang="es-EC" b="1" dirty="0"/>
              <a:t>Algunos alberges tienen tres tipos de grupos: </a:t>
            </a:r>
            <a:endParaRPr lang="es-EC" b="1" dirty="0" smtClean="0"/>
          </a:p>
          <a:p>
            <a:pPr lvl="0">
              <a:buFont typeface="Wingdings" panose="05000000000000000000" pitchFamily="2" charset="2"/>
              <a:buChar char="§"/>
            </a:pPr>
            <a:r>
              <a:rPr lang="es-EC" b="1" dirty="0" smtClean="0"/>
              <a:t>Aquellos </a:t>
            </a:r>
            <a:r>
              <a:rPr lang="es-EC" b="1" dirty="0"/>
              <a:t>que son damnificados directos con pérdidas y tienen afectaciones </a:t>
            </a:r>
            <a:r>
              <a:rPr lang="es-EC" b="1" dirty="0" smtClean="0"/>
              <a:t>mayores.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s-EC" b="1" dirty="0" smtClean="0"/>
              <a:t>Otros </a:t>
            </a:r>
            <a:r>
              <a:rPr lang="es-EC" b="1" dirty="0"/>
              <a:t>que fueron afectados de manera mínima, pero buscan seguridad y </a:t>
            </a:r>
            <a:r>
              <a:rPr lang="es-EC" b="1" dirty="0" smtClean="0"/>
              <a:t>sustento.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s-EC" b="1" dirty="0" smtClean="0"/>
              <a:t>Y </a:t>
            </a:r>
            <a:r>
              <a:rPr lang="es-EC" b="1" dirty="0"/>
              <a:t>un número que </a:t>
            </a:r>
            <a:r>
              <a:rPr lang="es-EC" b="1" dirty="0" smtClean="0"/>
              <a:t>se estima puede ser mayor, es </a:t>
            </a:r>
            <a:r>
              <a:rPr lang="es-EC" b="1" dirty="0"/>
              <a:t>gente que no necesita realmente el sistema, pero asisten </a:t>
            </a:r>
            <a:r>
              <a:rPr lang="es-EC" b="1" dirty="0" smtClean="0"/>
              <a:t>en busca </a:t>
            </a:r>
            <a:r>
              <a:rPr lang="es-EC" b="1" dirty="0"/>
              <a:t>de beneficios como, comida, apoyos económicos o vivienda.</a:t>
            </a:r>
            <a:endParaRPr lang="es-ES" b="1" dirty="0"/>
          </a:p>
          <a:p>
            <a:pPr lvl="0"/>
            <a:r>
              <a:rPr lang="es-EC" b="1" dirty="0"/>
              <a:t>En los alberges heterogéneos la convivencia es más compleja y existen mayores riesgo para la misma población albergada.</a:t>
            </a:r>
            <a:endParaRPr lang="es-ES" b="1" dirty="0"/>
          </a:p>
          <a:p>
            <a:pPr lvl="0"/>
            <a:r>
              <a:rPr lang="es-EC" b="1" dirty="0"/>
              <a:t>Muchos alberges y refugios también son visitados por ciudadanía que busca ayuda médica o psicológica.</a:t>
            </a:r>
            <a:endParaRPr lang="es-ES" b="1" dirty="0"/>
          </a:p>
          <a:p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934850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1428" y="174167"/>
            <a:ext cx="10479314" cy="754745"/>
          </a:xfrm>
        </p:spPr>
        <p:txBody>
          <a:bodyPr>
            <a:noAutofit/>
          </a:bodyPr>
          <a:lstStyle/>
          <a:p>
            <a:r>
              <a:rPr lang="es-EC" sz="2800" dirty="0">
                <a:latin typeface="Arial Black" panose="020B0A04020102020204" pitchFamily="34" charset="0"/>
              </a:rPr>
              <a:t>SOBRE LOS FACTORES DE RIESGO DE LAS FAMILIAS</a:t>
            </a:r>
            <a:r>
              <a:rPr lang="es-ES" sz="2800" dirty="0">
                <a:latin typeface="Arial Black" panose="020B0A04020102020204" pitchFamily="34" charset="0"/>
              </a:rPr>
              <a:t/>
            </a:r>
            <a:br>
              <a:rPr lang="es-ES" sz="2800" dirty="0">
                <a:latin typeface="Arial Black" panose="020B0A04020102020204" pitchFamily="34" charset="0"/>
              </a:rPr>
            </a:br>
            <a:endParaRPr lang="es-ES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40114" y="928913"/>
            <a:ext cx="10363200" cy="5675088"/>
          </a:xfrm>
        </p:spPr>
        <p:txBody>
          <a:bodyPr>
            <a:noAutofit/>
          </a:bodyPr>
          <a:lstStyle/>
          <a:p>
            <a:pPr lvl="0"/>
            <a:r>
              <a:rPr lang="es-EC" b="1" dirty="0"/>
              <a:t>Grupos familiares con pérdidas humanas sensibles, que conforme avanzan los días empiezan a generar conciencia del hecho y manifiestan reacciones psicológicas y médicas.</a:t>
            </a:r>
            <a:endParaRPr lang="es-ES" b="1" dirty="0"/>
          </a:p>
          <a:p>
            <a:pPr lvl="0"/>
            <a:r>
              <a:rPr lang="es-EC" b="1" dirty="0"/>
              <a:t>Padres y responsables de los niños que salen durante el día y descuidan a los menores.</a:t>
            </a:r>
            <a:endParaRPr lang="es-ES" b="1" dirty="0"/>
          </a:p>
          <a:p>
            <a:pPr lvl="0"/>
            <a:r>
              <a:rPr lang="es-EC" b="1" dirty="0"/>
              <a:t>Padres o responsables afectados o con afectaciones psicológicas y emocionales previas al desastre.</a:t>
            </a:r>
            <a:endParaRPr lang="es-ES" b="1" dirty="0"/>
          </a:p>
          <a:p>
            <a:pPr lvl="0"/>
            <a:r>
              <a:rPr lang="es-EC" b="1" dirty="0"/>
              <a:t>Indicios de abuso y acoso sexual en zonas de los baños y apartadas, muchas producto del descuido de los responsables y otras por la enorme necesidad de afecto que manifiestan algunos menores y adolescentes</a:t>
            </a:r>
            <a:r>
              <a:rPr lang="es-EC" b="1" dirty="0" smtClean="0"/>
              <a:t>. </a:t>
            </a:r>
          </a:p>
          <a:p>
            <a:pPr lvl="0"/>
            <a:r>
              <a:rPr lang="es-EC" b="1" dirty="0" smtClean="0"/>
              <a:t>Indicios </a:t>
            </a:r>
            <a:r>
              <a:rPr lang="es-EC" b="1" dirty="0"/>
              <a:t>de maltrato intrafamiliar agravado por los efectos del desastre.</a:t>
            </a:r>
            <a:endParaRPr lang="es-ES" b="1" dirty="0"/>
          </a:p>
          <a:p>
            <a:pPr lvl="0"/>
            <a:r>
              <a:rPr lang="es-EC" b="1" dirty="0"/>
              <a:t>Indicios de conflictos de familias extendidas por cuestiones económicas, deudas, bienes o herencias.</a:t>
            </a:r>
            <a:endParaRPr lang="es-ES" b="1" dirty="0"/>
          </a:p>
          <a:p>
            <a:pPr lvl="0"/>
            <a:r>
              <a:rPr lang="es-EC" b="1" dirty="0"/>
              <a:t>Separaciones de parejas y custodia indebida de menores.</a:t>
            </a:r>
            <a:endParaRPr lang="es-ES" b="1" dirty="0"/>
          </a:p>
          <a:p>
            <a:pPr lvl="0"/>
            <a:r>
              <a:rPr lang="es-EC" b="1" dirty="0"/>
              <a:t>La falta de razonamiento lleva a que se aliente a los menores en acciones similares a la mendicidad, afectando involuntariamente al desarrollo sano de la personalidad de los mismos.</a:t>
            </a:r>
            <a:endParaRPr lang="es-ES" b="1" dirty="0"/>
          </a:p>
          <a:p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691035129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112</TotalTime>
  <Words>1109</Words>
  <Application>Microsoft Office PowerPoint</Application>
  <PresentationFormat>Panorámica</PresentationFormat>
  <Paragraphs>68</Paragraphs>
  <Slides>13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2" baseType="lpstr">
      <vt:lpstr>Andalus</vt:lpstr>
      <vt:lpstr>Arial</vt:lpstr>
      <vt:lpstr>Arial Black</vt:lpstr>
      <vt:lpstr>Calibri</vt:lpstr>
      <vt:lpstr>Century Gothic</vt:lpstr>
      <vt:lpstr>Wingdings</vt:lpstr>
      <vt:lpstr>Wingdings 3</vt:lpstr>
      <vt:lpstr>Espiral</vt:lpstr>
      <vt:lpstr>Imagen</vt:lpstr>
      <vt:lpstr>PSICOPATOLOGIA SOCIAL EN DESASTRES</vt:lpstr>
      <vt:lpstr>CONCEPTOS DE SICOPATOLOGIA SOCIAL EN GENERAL</vt:lpstr>
      <vt:lpstr>CALIDAD DE VIDA</vt:lpstr>
      <vt:lpstr>EXISTE EL CAOS?</vt:lpstr>
      <vt:lpstr>EXISTE LA ARMONIA?</vt:lpstr>
      <vt:lpstr>INFORME SOBRE ZONA CERO, MANABI, MAYO 2016</vt:lpstr>
      <vt:lpstr>SOBRE LOS RESPONSABLES Y VOLUNTARIOS DE LOS ALBERGES </vt:lpstr>
      <vt:lpstr>SOBRE LOS TIPOS DE POBLACIÓN EN LOS ALBERGES Y REFUGIOS</vt:lpstr>
      <vt:lpstr>SOBRE LOS FACTORES DE RIESGO DE LAS FAMILIAS </vt:lpstr>
      <vt:lpstr>SOBRE LOS RIESGOS DE LA COMUNIDAD</vt:lpstr>
      <vt:lpstr>SOBRE LOS RIESGO MEDICOS Y SICOLOGICOS</vt:lpstr>
      <vt:lpstr>Presentación de PowerPoint</vt:lpstr>
      <vt:lpstr>GRACIAS POR SER COMPAÑEROS EN ESTE CRECIMIENTO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PSICOPATOLOGIA SOCIAL EN DESASTRES</dc:title>
  <dc:creator>DELL</dc:creator>
  <cp:lastModifiedBy>NEUROCORP</cp:lastModifiedBy>
  <cp:revision>8</cp:revision>
  <dcterms:created xsi:type="dcterms:W3CDTF">2017-10-09T19:06:14Z</dcterms:created>
  <dcterms:modified xsi:type="dcterms:W3CDTF">2017-10-25T17:35:54Z</dcterms:modified>
</cp:coreProperties>
</file>